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bookmarkIdSeed="2">
  <p:sldMasterIdLst>
    <p:sldMasterId id="2147483648" r:id="rId1"/>
  </p:sldMasterIdLst>
  <p:sldIdLst>
    <p:sldId id="257" r:id="rId2"/>
    <p:sldId id="258" r:id="rId3"/>
    <p:sldId id="259" r:id="rId4"/>
    <p:sldId id="300" r:id="rId5"/>
    <p:sldId id="301" r:id="rId6"/>
    <p:sldId id="302" r:id="rId7"/>
    <p:sldId id="303" r:id="rId8"/>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99"/>
    <a:srgbClr val="FF0066"/>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4366" autoAdjust="0"/>
    <p:restoredTop sz="94656" autoAdjust="0"/>
  </p:normalViewPr>
  <p:slideViewPr>
    <p:cSldViewPr>
      <p:cViewPr varScale="1">
        <p:scale>
          <a:sx n="42" d="100"/>
          <a:sy n="42" d="100"/>
        </p:scale>
        <p:origin x="-636" y="-10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5D736BA2-A1C5-4E52-A4D5-36FF04CF668A}" type="datetimeFigureOut">
              <a:rPr lang="ar-IQ" smtClean="0"/>
              <a:t>27/04/1440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D03D0B08-ADE6-4FFA-8DFB-7541257B4D82}" type="slidenum">
              <a:rPr lang="ar-IQ" smtClean="0"/>
              <a:t>‹#›</a:t>
            </a:fld>
            <a:endParaRPr lang="ar-IQ"/>
          </a:p>
        </p:txBody>
      </p:sp>
    </p:spTree>
    <p:extLst>
      <p:ext uri="{BB962C8B-B14F-4D97-AF65-F5344CB8AC3E}">
        <p14:creationId xmlns:p14="http://schemas.microsoft.com/office/powerpoint/2010/main" val="2426032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5D736BA2-A1C5-4E52-A4D5-36FF04CF668A}" type="datetimeFigureOut">
              <a:rPr lang="ar-IQ" smtClean="0"/>
              <a:t>27/04/1440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D03D0B08-ADE6-4FFA-8DFB-7541257B4D82}" type="slidenum">
              <a:rPr lang="ar-IQ" smtClean="0"/>
              <a:t>‹#›</a:t>
            </a:fld>
            <a:endParaRPr lang="ar-IQ"/>
          </a:p>
        </p:txBody>
      </p:sp>
    </p:spTree>
    <p:extLst>
      <p:ext uri="{BB962C8B-B14F-4D97-AF65-F5344CB8AC3E}">
        <p14:creationId xmlns:p14="http://schemas.microsoft.com/office/powerpoint/2010/main" val="6863814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5D736BA2-A1C5-4E52-A4D5-36FF04CF668A}" type="datetimeFigureOut">
              <a:rPr lang="ar-IQ" smtClean="0"/>
              <a:t>27/04/1440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D03D0B08-ADE6-4FFA-8DFB-7541257B4D82}" type="slidenum">
              <a:rPr lang="ar-IQ" smtClean="0"/>
              <a:t>‹#›</a:t>
            </a:fld>
            <a:endParaRPr lang="ar-IQ"/>
          </a:p>
        </p:txBody>
      </p:sp>
    </p:spTree>
    <p:extLst>
      <p:ext uri="{BB962C8B-B14F-4D97-AF65-F5344CB8AC3E}">
        <p14:creationId xmlns:p14="http://schemas.microsoft.com/office/powerpoint/2010/main" val="9670126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5D736BA2-A1C5-4E52-A4D5-36FF04CF668A}" type="datetimeFigureOut">
              <a:rPr lang="ar-IQ" smtClean="0"/>
              <a:t>27/04/1440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D03D0B08-ADE6-4FFA-8DFB-7541257B4D82}" type="slidenum">
              <a:rPr lang="ar-IQ" smtClean="0"/>
              <a:t>‹#›</a:t>
            </a:fld>
            <a:endParaRPr lang="ar-IQ"/>
          </a:p>
        </p:txBody>
      </p:sp>
    </p:spTree>
    <p:extLst>
      <p:ext uri="{BB962C8B-B14F-4D97-AF65-F5344CB8AC3E}">
        <p14:creationId xmlns:p14="http://schemas.microsoft.com/office/powerpoint/2010/main" val="15670337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5D736BA2-A1C5-4E52-A4D5-36FF04CF668A}" type="datetimeFigureOut">
              <a:rPr lang="ar-IQ" smtClean="0"/>
              <a:t>27/04/1440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D03D0B08-ADE6-4FFA-8DFB-7541257B4D82}" type="slidenum">
              <a:rPr lang="ar-IQ" smtClean="0"/>
              <a:t>‹#›</a:t>
            </a:fld>
            <a:endParaRPr lang="ar-IQ"/>
          </a:p>
        </p:txBody>
      </p:sp>
    </p:spTree>
    <p:extLst>
      <p:ext uri="{BB962C8B-B14F-4D97-AF65-F5344CB8AC3E}">
        <p14:creationId xmlns:p14="http://schemas.microsoft.com/office/powerpoint/2010/main" val="10062810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5D736BA2-A1C5-4E52-A4D5-36FF04CF668A}" type="datetimeFigureOut">
              <a:rPr lang="ar-IQ" smtClean="0"/>
              <a:t>27/04/1440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D03D0B08-ADE6-4FFA-8DFB-7541257B4D82}" type="slidenum">
              <a:rPr lang="ar-IQ" smtClean="0"/>
              <a:t>‹#›</a:t>
            </a:fld>
            <a:endParaRPr lang="ar-IQ"/>
          </a:p>
        </p:txBody>
      </p:sp>
    </p:spTree>
    <p:extLst>
      <p:ext uri="{BB962C8B-B14F-4D97-AF65-F5344CB8AC3E}">
        <p14:creationId xmlns:p14="http://schemas.microsoft.com/office/powerpoint/2010/main" val="10226250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5D736BA2-A1C5-4E52-A4D5-36FF04CF668A}" type="datetimeFigureOut">
              <a:rPr lang="ar-IQ" smtClean="0"/>
              <a:t>27/04/1440</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D03D0B08-ADE6-4FFA-8DFB-7541257B4D82}" type="slidenum">
              <a:rPr lang="ar-IQ" smtClean="0"/>
              <a:t>‹#›</a:t>
            </a:fld>
            <a:endParaRPr lang="ar-IQ"/>
          </a:p>
        </p:txBody>
      </p:sp>
    </p:spTree>
    <p:extLst>
      <p:ext uri="{BB962C8B-B14F-4D97-AF65-F5344CB8AC3E}">
        <p14:creationId xmlns:p14="http://schemas.microsoft.com/office/powerpoint/2010/main" val="38375832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5D736BA2-A1C5-4E52-A4D5-36FF04CF668A}" type="datetimeFigureOut">
              <a:rPr lang="ar-IQ" smtClean="0"/>
              <a:t>27/04/1440</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D03D0B08-ADE6-4FFA-8DFB-7541257B4D82}" type="slidenum">
              <a:rPr lang="ar-IQ" smtClean="0"/>
              <a:t>‹#›</a:t>
            </a:fld>
            <a:endParaRPr lang="ar-IQ"/>
          </a:p>
        </p:txBody>
      </p:sp>
    </p:spTree>
    <p:extLst>
      <p:ext uri="{BB962C8B-B14F-4D97-AF65-F5344CB8AC3E}">
        <p14:creationId xmlns:p14="http://schemas.microsoft.com/office/powerpoint/2010/main" val="14356991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5D736BA2-A1C5-4E52-A4D5-36FF04CF668A}" type="datetimeFigureOut">
              <a:rPr lang="ar-IQ" smtClean="0"/>
              <a:t>27/04/1440</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D03D0B08-ADE6-4FFA-8DFB-7541257B4D82}" type="slidenum">
              <a:rPr lang="ar-IQ" smtClean="0"/>
              <a:t>‹#›</a:t>
            </a:fld>
            <a:endParaRPr lang="ar-IQ"/>
          </a:p>
        </p:txBody>
      </p:sp>
    </p:spTree>
    <p:extLst>
      <p:ext uri="{BB962C8B-B14F-4D97-AF65-F5344CB8AC3E}">
        <p14:creationId xmlns:p14="http://schemas.microsoft.com/office/powerpoint/2010/main" val="41869761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5D736BA2-A1C5-4E52-A4D5-36FF04CF668A}" type="datetimeFigureOut">
              <a:rPr lang="ar-IQ" smtClean="0"/>
              <a:t>27/04/1440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D03D0B08-ADE6-4FFA-8DFB-7541257B4D82}" type="slidenum">
              <a:rPr lang="ar-IQ" smtClean="0"/>
              <a:t>‹#›</a:t>
            </a:fld>
            <a:endParaRPr lang="ar-IQ"/>
          </a:p>
        </p:txBody>
      </p:sp>
    </p:spTree>
    <p:extLst>
      <p:ext uri="{BB962C8B-B14F-4D97-AF65-F5344CB8AC3E}">
        <p14:creationId xmlns:p14="http://schemas.microsoft.com/office/powerpoint/2010/main" val="25888465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5D736BA2-A1C5-4E52-A4D5-36FF04CF668A}" type="datetimeFigureOut">
              <a:rPr lang="ar-IQ" smtClean="0"/>
              <a:t>27/04/1440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D03D0B08-ADE6-4FFA-8DFB-7541257B4D82}" type="slidenum">
              <a:rPr lang="ar-IQ" smtClean="0"/>
              <a:t>‹#›</a:t>
            </a:fld>
            <a:endParaRPr lang="ar-IQ"/>
          </a:p>
        </p:txBody>
      </p:sp>
    </p:spTree>
    <p:extLst>
      <p:ext uri="{BB962C8B-B14F-4D97-AF65-F5344CB8AC3E}">
        <p14:creationId xmlns:p14="http://schemas.microsoft.com/office/powerpoint/2010/main" val="14088110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5E9EFF"/>
            </a:gs>
            <a:gs pos="39999">
              <a:srgbClr val="85C2FF"/>
            </a:gs>
            <a:gs pos="70000">
              <a:srgbClr val="C4D6EB"/>
            </a:gs>
            <a:gs pos="100000">
              <a:srgbClr val="FFEBFA"/>
            </a:gs>
          </a:gsLst>
          <a:lin ang="13500000" scaled="0"/>
          <a:tileRect/>
        </a:gradFill>
        <a:effectLst/>
      </p:bgPr>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5D736BA2-A1C5-4E52-A4D5-36FF04CF668A}" type="datetimeFigureOut">
              <a:rPr lang="ar-IQ" smtClean="0"/>
              <a:t>27/04/1440</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D03D0B08-ADE6-4FFA-8DFB-7541257B4D82}" type="slidenum">
              <a:rPr lang="ar-IQ" smtClean="0"/>
              <a:t>‹#›</a:t>
            </a:fld>
            <a:endParaRPr lang="ar-IQ"/>
          </a:p>
        </p:txBody>
      </p:sp>
    </p:spTree>
    <p:extLst>
      <p:ext uri="{BB962C8B-B14F-4D97-AF65-F5344CB8AC3E}">
        <p14:creationId xmlns:p14="http://schemas.microsoft.com/office/powerpoint/2010/main" val="13304757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4616"/>
            <a:ext cx="9144000" cy="760088"/>
          </a:xfrm>
        </p:spPr>
        <p:style>
          <a:lnRef idx="2">
            <a:schemeClr val="accent5">
              <a:shade val="50000"/>
            </a:schemeClr>
          </a:lnRef>
          <a:fillRef idx="1">
            <a:schemeClr val="accent5"/>
          </a:fillRef>
          <a:effectRef idx="0">
            <a:schemeClr val="accent5"/>
          </a:effectRef>
          <a:fontRef idx="minor">
            <a:schemeClr val="lt1"/>
          </a:fontRef>
        </p:style>
        <p:txBody>
          <a:bodyPr>
            <a:normAutofit fontScale="90000"/>
          </a:bodyPr>
          <a:lstStyle/>
          <a:p>
            <a:r>
              <a:rPr lang="ar-IQ" dirty="0" smtClean="0">
                <a:solidFill>
                  <a:srgbClr val="FF0000"/>
                </a:solidFill>
              </a:rPr>
              <a:t>حركة حمل التدريب</a:t>
            </a:r>
            <a:endParaRPr lang="ar-IQ" dirty="0">
              <a:solidFill>
                <a:srgbClr val="FF0000"/>
              </a:solidFill>
            </a:endParaRPr>
          </a:p>
        </p:txBody>
      </p:sp>
      <p:sp>
        <p:nvSpPr>
          <p:cNvPr id="3" name="عنصر نائب للمحتوى 2"/>
          <p:cNvSpPr>
            <a:spLocks noGrp="1"/>
          </p:cNvSpPr>
          <p:nvPr>
            <p:ph idx="1"/>
          </p:nvPr>
        </p:nvSpPr>
        <p:spPr>
          <a:xfrm>
            <a:off x="0" y="836712"/>
            <a:ext cx="9144000" cy="6021288"/>
          </a:xfrm>
        </p:spPr>
        <p:txBody>
          <a:bodyPr>
            <a:normAutofit/>
          </a:bodyPr>
          <a:lstStyle/>
          <a:p>
            <a:pPr marL="0" indent="0" algn="just">
              <a:buNone/>
            </a:pPr>
            <a:r>
              <a:rPr lang="ar-IQ" dirty="0"/>
              <a:t>لتحقيق واجبات واهداف برامج التدريب او الدائرة التدريبية بما </a:t>
            </a:r>
            <a:r>
              <a:rPr lang="ar-IQ" dirty="0" err="1"/>
              <a:t>يتلائم</a:t>
            </a:r>
            <a:r>
              <a:rPr lang="ar-IQ" dirty="0"/>
              <a:t> واهداف التدريب في كل مرحلة من مراحل التدريب مراعات العلاقة بين درجة الحمل وفترة الراحة عند تشكيل او تسلسل مقادير احمال التدريب في الوحدات التدريبية والدوائر الاسبوعية وصولا الى الشهرية والسنوية , حيث ان عملية التكيف تتطلب بدرجات حمل عالية </a:t>
            </a:r>
            <a:r>
              <a:rPr lang="ar-IQ" dirty="0" err="1"/>
              <a:t>الاانه</a:t>
            </a:r>
            <a:r>
              <a:rPr lang="ar-IQ" dirty="0"/>
              <a:t> </a:t>
            </a:r>
            <a:r>
              <a:rPr lang="ar-IQ" dirty="0" err="1"/>
              <a:t>لايمكن</a:t>
            </a:r>
            <a:r>
              <a:rPr lang="ar-IQ" dirty="0"/>
              <a:t> الاستمرار باستخدام نفس الحمل العالي كل يوم , لان ذلك يؤدي الى هبوط المستوى وظهور اعراض الحمل الزائد , كما </a:t>
            </a:r>
            <a:r>
              <a:rPr lang="ar-IQ" dirty="0" err="1"/>
              <a:t>لايمكن</a:t>
            </a:r>
            <a:r>
              <a:rPr lang="ar-IQ" dirty="0"/>
              <a:t> الاستمرار بالتدريب بمقادير متوسطة للأحمال التدريبية مما يؤدي ذلك الى الجمود (توقف) التكيف وعدم الارتقاء بالمستوى. </a:t>
            </a:r>
            <a:endParaRPr lang="en-US" dirty="0"/>
          </a:p>
          <a:p>
            <a:pPr marL="0" indent="0" algn="just">
              <a:buNone/>
            </a:pPr>
            <a:endParaRPr lang="ar-IQ" b="1" dirty="0">
              <a:solidFill>
                <a:srgbClr val="FFFF00"/>
              </a:solidFill>
            </a:endParaRPr>
          </a:p>
        </p:txBody>
      </p:sp>
    </p:spTree>
    <p:extLst>
      <p:ext uri="{BB962C8B-B14F-4D97-AF65-F5344CB8AC3E}">
        <p14:creationId xmlns:p14="http://schemas.microsoft.com/office/powerpoint/2010/main" val="2245068269"/>
      </p:ext>
    </p:extLst>
  </p:cSld>
  <p:clrMapOvr>
    <a:masterClrMapping/>
  </p:clrMapOvr>
  <mc:AlternateContent xmlns:mc="http://schemas.openxmlformats.org/markup-compatibility/2006" xmlns:p14="http://schemas.microsoft.com/office/powerpoint/2010/main">
    <mc:Choice Requires="p14">
      <p:transition spd="slow" p14:dur="1250">
        <p:cover dir="r"/>
      </p:transition>
    </mc:Choice>
    <mc:Fallback xmlns="">
      <p:transition spd="slow">
        <p:cover dir="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21" presetClass="entr" presetSubtype="1"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wheel(1)">
                                      <p:cBhvr>
                                        <p:cTn id="14"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0"/>
            <a:ext cx="9144000" cy="6858000"/>
          </a:xfrm>
        </p:spPr>
        <p:txBody>
          <a:bodyPr>
            <a:noAutofit/>
          </a:bodyPr>
          <a:lstStyle/>
          <a:p>
            <a:pPr marL="0" indent="0" algn="just">
              <a:buNone/>
            </a:pPr>
            <a:r>
              <a:rPr lang="ar-IQ" dirty="0"/>
              <a:t>ان حركة حمل التدريب هو تخطيط اسلوب عملية التبادل بين الحمل والراحة بالتوقيت السليم بين التعب واستعادة الشفاء لذلك يراعى عند تخطيط عملية الاحمال التدريبية تنظيم التوقيت المناسب بين الحمل والراحة في الوحدة التدريبية وفي دورة الحمل الاسبوعية وفي الدورة السنوية لذا يمكن تطبيق مبدأ التناسب لكمية الاحمال التدريبية من خلال التنويع في شدة الحمل خلال الدائرة التدريبية متفاوتا من حيث مكونات الحمل ومتطلبات الاداء في كل مرحلة بسبب الاختلاف في اهداف كل مرحلة من مراحل الاعداد والتي لها علاقة ايضا بالمواصفات الفردية للاعبين. </a:t>
            </a:r>
            <a:endParaRPr lang="ar-IQ" b="1" dirty="0" smtClean="0">
              <a:solidFill>
                <a:srgbClr val="FF0000"/>
              </a:solidFill>
            </a:endParaRPr>
          </a:p>
        </p:txBody>
      </p:sp>
    </p:spTree>
    <p:extLst>
      <p:ext uri="{BB962C8B-B14F-4D97-AF65-F5344CB8AC3E}">
        <p14:creationId xmlns:p14="http://schemas.microsoft.com/office/powerpoint/2010/main" val="3871645772"/>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80">
                                          <p:stCondLst>
                                            <p:cond delay="0"/>
                                          </p:stCondLst>
                                        </p:cTn>
                                        <p:tgtEl>
                                          <p:spTgt spid="3">
                                            <p:txEl>
                                              <p:pRg st="0" end="0"/>
                                            </p:txEl>
                                          </p:spTgt>
                                        </p:tgtEl>
                                      </p:cBhvr>
                                    </p:animEffect>
                                    <p:anim calcmode="lin" valueType="num">
                                      <p:cBhvr>
                                        <p:cTn id="8"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0" end="0"/>
                                            </p:txEl>
                                          </p:spTgt>
                                        </p:tgtEl>
                                      </p:cBhvr>
                                      <p:to x="100000" y="60000"/>
                                    </p:animScale>
                                    <p:animScale>
                                      <p:cBhvr>
                                        <p:cTn id="14" dur="166" decel="50000">
                                          <p:stCondLst>
                                            <p:cond delay="676"/>
                                          </p:stCondLst>
                                        </p:cTn>
                                        <p:tgtEl>
                                          <p:spTgt spid="3">
                                            <p:txEl>
                                              <p:pRg st="0" end="0"/>
                                            </p:txEl>
                                          </p:spTgt>
                                        </p:tgtEl>
                                      </p:cBhvr>
                                      <p:to x="100000" y="100000"/>
                                    </p:animScale>
                                    <p:animScale>
                                      <p:cBhvr>
                                        <p:cTn id="15" dur="26">
                                          <p:stCondLst>
                                            <p:cond delay="1312"/>
                                          </p:stCondLst>
                                        </p:cTn>
                                        <p:tgtEl>
                                          <p:spTgt spid="3">
                                            <p:txEl>
                                              <p:pRg st="0" end="0"/>
                                            </p:txEl>
                                          </p:spTgt>
                                        </p:tgtEl>
                                      </p:cBhvr>
                                      <p:to x="100000" y="80000"/>
                                    </p:animScale>
                                    <p:animScale>
                                      <p:cBhvr>
                                        <p:cTn id="16" dur="166" decel="50000">
                                          <p:stCondLst>
                                            <p:cond delay="1338"/>
                                          </p:stCondLst>
                                        </p:cTn>
                                        <p:tgtEl>
                                          <p:spTgt spid="3">
                                            <p:txEl>
                                              <p:pRg st="0" end="0"/>
                                            </p:txEl>
                                          </p:spTgt>
                                        </p:tgtEl>
                                      </p:cBhvr>
                                      <p:to x="100000" y="100000"/>
                                    </p:animScale>
                                    <p:animScale>
                                      <p:cBhvr>
                                        <p:cTn id="17" dur="26">
                                          <p:stCondLst>
                                            <p:cond delay="1642"/>
                                          </p:stCondLst>
                                        </p:cTn>
                                        <p:tgtEl>
                                          <p:spTgt spid="3">
                                            <p:txEl>
                                              <p:pRg st="0" end="0"/>
                                            </p:txEl>
                                          </p:spTgt>
                                        </p:tgtEl>
                                      </p:cBhvr>
                                      <p:to x="100000" y="90000"/>
                                    </p:animScale>
                                    <p:animScale>
                                      <p:cBhvr>
                                        <p:cTn id="18" dur="166" decel="50000">
                                          <p:stCondLst>
                                            <p:cond delay="1668"/>
                                          </p:stCondLst>
                                        </p:cTn>
                                        <p:tgtEl>
                                          <p:spTgt spid="3">
                                            <p:txEl>
                                              <p:pRg st="0" end="0"/>
                                            </p:txEl>
                                          </p:spTgt>
                                        </p:tgtEl>
                                      </p:cBhvr>
                                      <p:to x="100000" y="100000"/>
                                    </p:animScale>
                                    <p:animScale>
                                      <p:cBhvr>
                                        <p:cTn id="19" dur="26">
                                          <p:stCondLst>
                                            <p:cond delay="1808"/>
                                          </p:stCondLst>
                                        </p:cTn>
                                        <p:tgtEl>
                                          <p:spTgt spid="3">
                                            <p:txEl>
                                              <p:pRg st="0" end="0"/>
                                            </p:txEl>
                                          </p:spTgt>
                                        </p:tgtEl>
                                      </p:cBhvr>
                                      <p:to x="100000" y="95000"/>
                                    </p:animScale>
                                    <p:animScale>
                                      <p:cBhvr>
                                        <p:cTn id="20" dur="166" decel="50000">
                                          <p:stCondLst>
                                            <p:cond delay="1834"/>
                                          </p:stCondLst>
                                        </p:cTn>
                                        <p:tgtEl>
                                          <p:spTgt spid="3">
                                            <p:txEl>
                                              <p:pRg st="0" end="0"/>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116632"/>
            <a:ext cx="9144000" cy="6741368"/>
          </a:xfrm>
        </p:spPr>
        <p:txBody>
          <a:bodyPr>
            <a:normAutofit/>
          </a:bodyPr>
          <a:lstStyle/>
          <a:p>
            <a:pPr marL="0" indent="0" algn="just">
              <a:buNone/>
            </a:pPr>
            <a:r>
              <a:rPr lang="en-US" dirty="0"/>
              <a:t> </a:t>
            </a:r>
            <a:r>
              <a:rPr lang="ar-IQ" dirty="0"/>
              <a:t>لذا يجب مراعات كمية واتجاه حمل التدريب بما </a:t>
            </a:r>
            <a:r>
              <a:rPr lang="ar-IQ" dirty="0" err="1"/>
              <a:t>يتلائم</a:t>
            </a:r>
            <a:r>
              <a:rPr lang="ar-IQ" dirty="0"/>
              <a:t> مع فترة التدريب حيث نلاحظ ان مبدأ الارتقاء بحجم التدريب يلعب دورا مهما ورئيسيا في بداية الاعداد وخصوصا الدوائر التدريبية العامة(التأسيسية) والتي هدفها يكون اعداد الرياضي وتكامله من حيث عناصر اللياقة مع التركيز على بعض الجوانب </a:t>
            </a:r>
            <a:r>
              <a:rPr lang="ar-IQ" dirty="0" err="1"/>
              <a:t>المهارية</a:t>
            </a:r>
            <a:r>
              <a:rPr lang="ar-IQ" dirty="0"/>
              <a:t> او على التمارين التي تكون لها الاولوية في بناء الاداء الخاص بالفعالية وبشكلها الرئيسي, مع التأكيد على قلة الشدة التدريبية في هذه المرحلة وقلة فترات الراحة البينية وكذلك الاعتماد على التمارين </a:t>
            </a:r>
            <a:r>
              <a:rPr lang="ar-IQ" dirty="0" err="1"/>
              <a:t>الاوكسجينية</a:t>
            </a:r>
            <a:r>
              <a:rPr lang="ar-IQ" dirty="0"/>
              <a:t> من حيث نظم الطاقة العامل وهذا </a:t>
            </a:r>
            <a:r>
              <a:rPr lang="ar-IQ" dirty="0" err="1"/>
              <a:t>لايعني</a:t>
            </a:r>
            <a:r>
              <a:rPr lang="ar-IQ" dirty="0"/>
              <a:t> غياب بعض التمارين الخاصة في هذه الفترة اذ ان التدريب الرياضي اخذ يركز ويؤكد على تقليص فترة الاعداد العام بسبب زحمة المنافسات والمباريات.</a:t>
            </a:r>
            <a:endParaRPr lang="en-US" dirty="0"/>
          </a:p>
        </p:txBody>
      </p:sp>
    </p:spTree>
    <p:extLst>
      <p:ext uri="{BB962C8B-B14F-4D97-AF65-F5344CB8AC3E}">
        <p14:creationId xmlns:p14="http://schemas.microsoft.com/office/powerpoint/2010/main" val="1993501765"/>
      </p:ext>
    </p:extLst>
  </p:cSld>
  <p:clrMapOvr>
    <a:masterClrMapping/>
  </p:clrMapOvr>
  <p:transition spd="slow">
    <p:pull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1484784"/>
            <a:ext cx="8229600" cy="3744416"/>
          </a:xfrm>
        </p:spPr>
        <p:txBody>
          <a:bodyPr>
            <a:normAutofit/>
          </a:bodyPr>
          <a:lstStyle/>
          <a:p>
            <a:pPr algn="just"/>
            <a:r>
              <a:rPr lang="ar-IQ" sz="2000" dirty="0">
                <a:cs typeface="+mn-cs"/>
              </a:rPr>
              <a:t>اما مرحلة الاعداد الخاص فنرى هدفها الاساسي يعمل على صقل اللاعب من خلال وزيادة التمارين التخصصية والتي ترتبط بزيادة كمية التدريبات التي تؤدي الى تطور المطاولة الخاصة بالأداء, اذ نلاحظ في هذه الفترة الارتقاء الذي يحصل في شدة التدريب على حساب الحجم الذي </a:t>
            </a:r>
            <a:r>
              <a:rPr lang="ar-IQ" sz="2000" dirty="0" err="1">
                <a:cs typeface="+mn-cs"/>
              </a:rPr>
              <a:t>الذي</a:t>
            </a:r>
            <a:r>
              <a:rPr lang="ar-IQ" sz="2000" dirty="0">
                <a:cs typeface="+mn-cs"/>
              </a:rPr>
              <a:t> يبدأ بالانخفاض كلما اقتربنا من فترة المنافسات مع الزيادة الواضحة في فترات الراحة والتي تكون منسجمة مع طبيعة الشدة المستخدمة والحجم المنفذ وهذا </a:t>
            </a:r>
            <a:r>
              <a:rPr lang="ar-IQ" sz="2000" dirty="0" err="1">
                <a:cs typeface="+mn-cs"/>
              </a:rPr>
              <a:t>لايعني</a:t>
            </a:r>
            <a:r>
              <a:rPr lang="ar-IQ" sz="2000" dirty="0">
                <a:cs typeface="+mn-cs"/>
              </a:rPr>
              <a:t> عدم الاستطاعة من الارتفاع بالحجم والشدة معا في بعض مراحل التدريب مع العلم ان مثل هذه التخطيطات </a:t>
            </a:r>
            <a:r>
              <a:rPr lang="ar-IQ" sz="2000" dirty="0" err="1">
                <a:cs typeface="+mn-cs"/>
              </a:rPr>
              <a:t>لايمكن</a:t>
            </a:r>
            <a:r>
              <a:rPr lang="ar-IQ" sz="2000" dirty="0">
                <a:cs typeface="+mn-cs"/>
              </a:rPr>
              <a:t> ان ينفذها الرياضي المبتدأ بل يتم ادائها من قبل بعض الرياضيين الذين يمتلكون الكفاءة والقدرة على تنفيذ هكذا احمال. وهذا يكون واضحا كلما اقتربنا من فترة المنافسات نشاهد الزيادة التدريجية بالشدة والراحة على حساب الحجم الذي يبدأ بالانخفاض , غلما ان زمن الراحة </a:t>
            </a:r>
            <a:r>
              <a:rPr lang="ar-IQ" sz="2000" dirty="0" err="1">
                <a:cs typeface="+mn-cs"/>
              </a:rPr>
              <a:t>الراحة</a:t>
            </a:r>
            <a:r>
              <a:rPr lang="ar-IQ" sz="2000" dirty="0">
                <a:cs typeface="+mn-cs"/>
              </a:rPr>
              <a:t> البينية ترتبط طرديا مع الشدة وعكسيا مع الحجم وهذ الحديث لم يكن مطلقا في بعض الاحيان </a:t>
            </a:r>
            <a:endParaRPr lang="ar-IQ" sz="2000" b="1" dirty="0">
              <a:solidFill>
                <a:srgbClr val="FF0000"/>
              </a:solidFill>
              <a:cs typeface="+mn-cs"/>
            </a:endParaRPr>
          </a:p>
        </p:txBody>
      </p:sp>
    </p:spTree>
    <p:extLst>
      <p:ext uri="{BB962C8B-B14F-4D97-AF65-F5344CB8AC3E}">
        <p14:creationId xmlns:p14="http://schemas.microsoft.com/office/powerpoint/2010/main" val="2861096579"/>
      </p:ext>
    </p:extLst>
  </p:cSld>
  <p:clrMapOvr>
    <a:masterClrMapping/>
  </p:clrMapOvr>
  <mc:AlternateContent xmlns:mc="http://schemas.openxmlformats.org/markup-compatibility/2006" xmlns:p14="http://schemas.microsoft.com/office/powerpoint/2010/main">
    <mc:Choice Requires="p14">
      <p:transition spd="slow" p14:dur="4000">
        <p14:vortex/>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grpId="0" nodeType="clickEffect">
                                  <p:stCondLst>
                                    <p:cond delay="0"/>
                                  </p:stCondLst>
                                  <p:childTnLst>
                                    <p:animRot by="21600000">
                                      <p:cBhvr>
                                        <p:cTn id="6" dur="2000" fill="hold"/>
                                        <p:tgtEl>
                                          <p:spTgt spid="2"/>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286000" y="2413338"/>
            <a:ext cx="4572000" cy="3046988"/>
          </a:xfrm>
          <a:prstGeom prst="rect">
            <a:avLst/>
          </a:prstGeom>
        </p:spPr>
        <p:txBody>
          <a:bodyPr>
            <a:spAutoFit/>
          </a:bodyPr>
          <a:lstStyle/>
          <a:p>
            <a:r>
              <a:rPr lang="ar-IQ" dirty="0"/>
              <a:t> </a:t>
            </a:r>
            <a:r>
              <a:rPr lang="ar-IQ" sz="2400" dirty="0"/>
              <a:t>وقد اوضح </a:t>
            </a:r>
            <a:r>
              <a:rPr lang="ar-IQ" sz="2400" dirty="0" err="1"/>
              <a:t>هارة</a:t>
            </a:r>
            <a:r>
              <a:rPr lang="ar-IQ" sz="2400" dirty="0"/>
              <a:t>(1975) ثلاثة اسس عامة تبين العلاقة بين مكونات حمل التدريب والتي ترتبط اساسا بمستوى الرياضي وهي.</a:t>
            </a:r>
            <a:endParaRPr lang="en-US" sz="2400" dirty="0"/>
          </a:p>
          <a:p>
            <a:pPr lvl="0"/>
            <a:r>
              <a:rPr lang="ar-IQ" sz="2400" dirty="0"/>
              <a:t>تطول  فترة الراحة اذا </a:t>
            </a:r>
            <a:r>
              <a:rPr lang="ar-IQ" sz="2400" dirty="0" err="1"/>
              <a:t>مازادت</a:t>
            </a:r>
            <a:r>
              <a:rPr lang="ar-IQ" sz="2400" dirty="0"/>
              <a:t> شدة المثير وزمن دوامه.</a:t>
            </a:r>
            <a:endParaRPr lang="en-US" sz="2400" dirty="0"/>
          </a:p>
          <a:p>
            <a:pPr lvl="0"/>
            <a:r>
              <a:rPr lang="ar-IQ" sz="2400" dirty="0"/>
              <a:t>كلما زادت فاعلية التدريب ومستوى الرياضي قلت فترات الراحة.</a:t>
            </a:r>
            <a:endParaRPr lang="en-US" sz="2400" dirty="0"/>
          </a:p>
          <a:p>
            <a:pPr lvl="0"/>
            <a:r>
              <a:rPr lang="ar-IQ" sz="2400" dirty="0"/>
              <a:t>طريقة التكرار.</a:t>
            </a:r>
            <a:endParaRPr lang="en-US" sz="2400" dirty="0"/>
          </a:p>
        </p:txBody>
      </p:sp>
    </p:spTree>
    <p:extLst>
      <p:ext uri="{BB962C8B-B14F-4D97-AF65-F5344CB8AC3E}">
        <p14:creationId xmlns:p14="http://schemas.microsoft.com/office/powerpoint/2010/main" val="1828460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3491880" y="2136339"/>
            <a:ext cx="4572000" cy="2585323"/>
          </a:xfrm>
          <a:prstGeom prst="rect">
            <a:avLst/>
          </a:prstGeom>
        </p:spPr>
        <p:txBody>
          <a:bodyPr>
            <a:spAutoFit/>
          </a:bodyPr>
          <a:lstStyle/>
          <a:p>
            <a:pPr algn="just"/>
            <a:r>
              <a:rPr lang="ar-IQ" b="1" dirty="0"/>
              <a:t>العلاقة بين الحمل والانسجام</a:t>
            </a:r>
            <a:endParaRPr lang="en-US" dirty="0"/>
          </a:p>
          <a:p>
            <a:pPr algn="just"/>
            <a:r>
              <a:rPr lang="ar-IQ" dirty="0"/>
              <a:t>يفهم من مصطلح الانسجام هو كل </a:t>
            </a:r>
            <a:r>
              <a:rPr lang="ar-IQ" dirty="0" err="1"/>
              <a:t>مايطرأ</a:t>
            </a:r>
            <a:r>
              <a:rPr lang="ar-IQ" dirty="0"/>
              <a:t> من تغيرات في الجانب الوظيفي للجسم سواء كانت من جراء مزاولة التدريب او الاشتراك بالمنافسات, اذ ان هناك تشابه الى حد كبير </a:t>
            </a:r>
            <a:r>
              <a:rPr lang="ar-IQ" dirty="0" err="1"/>
              <a:t>مابين</a:t>
            </a:r>
            <a:r>
              <a:rPr lang="ar-IQ" dirty="0"/>
              <a:t> الانسجام او التكيف وذلك لان حمل التدريب يؤدي الى حدوث تغيرات وظيفية </a:t>
            </a:r>
            <a:r>
              <a:rPr lang="ar-IQ" dirty="0" err="1"/>
              <a:t>وبيوكيميائية</a:t>
            </a:r>
            <a:r>
              <a:rPr lang="ar-IQ" dirty="0"/>
              <a:t> في اجهزة الجسم المختلفة, اذ انه يؤدي الى تطوير صفة الارادة والمثابرة والتي تجعل الرياضي قادرا على استغلال امكانياته وقابلياته الاحتياطية بصورة شبه كاملة اثناء المنافسات.</a:t>
            </a:r>
            <a:endParaRPr lang="en-US" dirty="0"/>
          </a:p>
        </p:txBody>
      </p:sp>
    </p:spTree>
    <p:extLst>
      <p:ext uri="{BB962C8B-B14F-4D97-AF65-F5344CB8AC3E}">
        <p14:creationId xmlns:p14="http://schemas.microsoft.com/office/powerpoint/2010/main" val="32243693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286000" y="1997839"/>
            <a:ext cx="4572000" cy="2862322"/>
          </a:xfrm>
          <a:prstGeom prst="rect">
            <a:avLst/>
          </a:prstGeom>
        </p:spPr>
        <p:txBody>
          <a:bodyPr>
            <a:spAutoFit/>
          </a:bodyPr>
          <a:lstStyle/>
          <a:p>
            <a:r>
              <a:rPr lang="ar-IQ" dirty="0"/>
              <a:t>وان نجاح عملية الانسجام او التكيف عندما تتناسب شدة المثير مع القابلية الشخصية في تحديد الحد الادنى للحجم التدريبي اي بمعنى اذا كان الحجم كبير والشدة غير ثابتة فان الانسجام يكون قليل وكلما كانت كمية الحمل مقاربة الى مستوى الرياضي كلما كان التطور بالمستوى اسرع وكلما كان الحمل بعيدا عن الواقعية ( ارتفاع, انخفاض) كلما اصبح اثر التدريب قليل, فاذا كانت الاحمال تفوق قابلية الرياضي والعلاقة بين الحجم والشدة غير صحيحة هنا تتأثر قابلية التنظيم والانسجام </a:t>
            </a:r>
            <a:r>
              <a:rPr lang="ar-IQ" dirty="0" err="1"/>
              <a:t>للاجهزة</a:t>
            </a:r>
            <a:r>
              <a:rPr lang="ar-IQ"/>
              <a:t> الوظيفية والتي تعمل على توقف مستوى التطور لدى الرياضي</a:t>
            </a:r>
            <a:endParaRPr lang="en-US" dirty="0"/>
          </a:p>
        </p:txBody>
      </p:sp>
    </p:spTree>
    <p:extLst>
      <p:ext uri="{BB962C8B-B14F-4D97-AF65-F5344CB8AC3E}">
        <p14:creationId xmlns:p14="http://schemas.microsoft.com/office/powerpoint/2010/main" val="2081375610"/>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635</TotalTime>
  <Words>649</Words>
  <Application>Microsoft Office PowerPoint</Application>
  <PresentationFormat>عرض على الشاشة (3:4)‏</PresentationFormat>
  <Paragraphs>12</Paragraphs>
  <Slides>7</Slides>
  <Notes>0</Notes>
  <HiddenSlides>0</HiddenSlides>
  <MMClips>0</MMClips>
  <ScaleCrop>false</ScaleCrop>
  <HeadingPairs>
    <vt:vector size="4" baseType="variant">
      <vt:variant>
        <vt:lpstr>نسق</vt:lpstr>
      </vt:variant>
      <vt:variant>
        <vt:i4>1</vt:i4>
      </vt:variant>
      <vt:variant>
        <vt:lpstr>عناوين الشرائح</vt:lpstr>
      </vt:variant>
      <vt:variant>
        <vt:i4>7</vt:i4>
      </vt:variant>
    </vt:vector>
  </HeadingPairs>
  <TitlesOfParts>
    <vt:vector size="8" baseType="lpstr">
      <vt:lpstr>نسق Office</vt:lpstr>
      <vt:lpstr>حركة حمل التدريب</vt:lpstr>
      <vt:lpstr>عرض تقديمي في PowerPoint</vt:lpstr>
      <vt:lpstr>عرض تقديمي في PowerPoint</vt:lpstr>
      <vt:lpstr>اما مرحلة الاعداد الخاص فنرى هدفها الاساسي يعمل على صقل اللاعب من خلال وزيادة التمارين التخصصية والتي ترتبط بزيادة كمية التدريبات التي تؤدي الى تطور المطاولة الخاصة بالأداء, اذ نلاحظ في هذه الفترة الارتقاء الذي يحصل في شدة التدريب على حساب الحجم الذي الذي يبدأ بالانخفاض كلما اقتربنا من فترة المنافسات مع الزيادة الواضحة في فترات الراحة والتي تكون منسجمة مع طبيعة الشدة المستخدمة والحجم المنفذ وهذا لايعني عدم الاستطاعة من الارتفاع بالحجم والشدة معا في بعض مراحل التدريب مع العلم ان مثل هذه التخطيطات لايمكن ان ينفذها الرياضي المبتدأ بل يتم ادائها من قبل بعض الرياضيين الذين يمتلكون الكفاءة والقدرة على تنفيذ هكذا احمال. وهذا يكون واضحا كلما اقتربنا من فترة المنافسات نشاهد الزيادة التدريجية بالشدة والراحة على حساب الحجم الذي يبدأ بالانخفاض , غلما ان زمن الراحة الراحة البينية ترتبط طرديا مع الشدة وعكسيا مع الحجم وهذ الحديث لم يكن مطلقا في بعض الاحيان </vt:lpstr>
      <vt:lpstr>عرض تقديمي في PowerPoint</vt:lpstr>
      <vt:lpstr>عرض تقديمي في PowerPoint</vt:lpstr>
      <vt:lpstr>عرض تقديمي في PowerPoint</vt:lpstr>
    </vt:vector>
  </TitlesOfParts>
  <Company>Enjoy My Fine Releases.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جامعة بغداد  كلية التربية الرياضية الدراسات العليا/الدكتوراه</dc:title>
  <dc:creator>DR.Ahmed Saker 2O11</dc:creator>
  <cp:lastModifiedBy>Dr. Adel</cp:lastModifiedBy>
  <cp:revision>57</cp:revision>
  <dcterms:created xsi:type="dcterms:W3CDTF">2014-01-23T02:24:09Z</dcterms:created>
  <dcterms:modified xsi:type="dcterms:W3CDTF">2019-01-04T17:40:43Z</dcterms:modified>
</cp:coreProperties>
</file>